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4630400" cy="8229600"/>
  <p:notesSz cx="8229600" cy="14630400"/>
  <p:embeddedFontLst>
    <p:embeddedFont>
      <p:font typeface="Syne" panose="020B0604020202020204" charset="0"/>
      <p:regular r:id="rId14"/>
    </p:embeddedFont>
    <p:embeddedFont>
      <p:font typeface="Syne Extra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887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Disaster Tweets - Sentiment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Predicting disaster-related tweets using Natural Language Processing (NLP) techniques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66463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640110"/>
            <a:ext cx="27813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Times New Roman" panose="02020603050405020304" pitchFamily="18" charset="0"/>
                <a:ea typeface="Syne Bold" pitchFamily="34" charset="-122"/>
                <a:cs typeface="Times New Roman" panose="02020603050405020304" pitchFamily="18" charset="0"/>
              </a:rPr>
              <a:t>by Pankaj Devikar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122308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Evaluation &amp;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Best Model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Naive Bayes (ML), RELU + ADAM (DL)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Metrics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Accuracy, Precision, Recall, F1 Score, Time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774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8156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39815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4471988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Deep Learning can overfit/underfit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98156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95516" y="3981569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Final Thought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4826318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RELU + ADAM with Dropout for best performance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89667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Classify disaster tweets accurately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Actual Disaster vs. Metaphorical Disaster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01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1306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4513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Techniques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5003483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Natural Language Processing (NLP)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451306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4513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5003483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Machine Learning &amp; Deep Learning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81094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Source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Twitter disaster tweets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id, text, location, keyword, target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7124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Cleaning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5783"/>
            <a:ext cx="31097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Text Cleaning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69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Removing URLs, HTML, emojis, stopwords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355783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Tokenization &amp; Vectorization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52912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TF-IDF Vectorizer for text transformation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6869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69034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4690348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Label Distribution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5535097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Disaster vs. non-disaster tweets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469034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95516" y="4690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Word Cloud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5180767"/>
            <a:ext cx="30412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Frequent words in the dataset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11566" y="288487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Machine Learning Models</a:t>
            </a:r>
            <a:endParaRPr lang="en-US" sz="4300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22D876E-F6F0-D953-BE84-8BAC9C7ADD86}"/>
              </a:ext>
            </a:extLst>
          </p:cNvPr>
          <p:cNvGrpSpPr/>
          <p:nvPr/>
        </p:nvGrpSpPr>
        <p:grpSpPr>
          <a:xfrm>
            <a:off x="2860158" y="1668898"/>
            <a:ext cx="10997169" cy="5953959"/>
            <a:chOff x="6259473" y="2319099"/>
            <a:chExt cx="7597854" cy="5303758"/>
          </a:xfrm>
        </p:grpSpPr>
        <p:sp>
          <p:nvSpPr>
            <p:cNvPr id="4" name="Shape 1"/>
            <p:cNvSpPr/>
            <p:nvPr/>
          </p:nvSpPr>
          <p:spPr>
            <a:xfrm>
              <a:off x="6259473" y="2319099"/>
              <a:ext cx="7597854" cy="5303758"/>
            </a:xfrm>
            <a:prstGeom prst="roundRect">
              <a:avLst>
                <a:gd name="adj" fmla="val 1749"/>
              </a:avLst>
            </a:prstGeom>
            <a:noFill/>
            <a:ln w="7620">
              <a:solidFill>
                <a:srgbClr val="FFFFFF">
                  <a:alpha val="24000"/>
                </a:srgbClr>
              </a:solidFill>
              <a:prstDash val="solid"/>
            </a:ln>
          </p:spPr>
        </p:sp>
        <p:sp>
          <p:nvSpPr>
            <p:cNvPr id="5" name="Shape 2"/>
            <p:cNvSpPr/>
            <p:nvPr/>
          </p:nvSpPr>
          <p:spPr>
            <a:xfrm>
              <a:off x="6267093" y="2326719"/>
              <a:ext cx="7584043" cy="987028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6488192" y="2466856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Model</a:t>
              </a:r>
              <a:endParaRPr lang="en-US" sz="17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7755969" y="2466856"/>
              <a:ext cx="814626" cy="70675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Accuracy</a:t>
              </a:r>
              <a:endParaRPr lang="en-US" sz="17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9019937" y="2466856"/>
              <a:ext cx="814626" cy="70675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Precision</a:t>
              </a:r>
              <a:endParaRPr lang="en-US" sz="170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10283904" y="2466856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Recall</a:t>
              </a:r>
              <a:endParaRPr lang="en-US" sz="17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1547872" y="2466856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F1 Score</a:t>
              </a:r>
              <a:endParaRPr lang="en-US" sz="17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12811839" y="2466856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Time</a:t>
              </a:r>
              <a:endParaRPr lang="en-US" sz="170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6267093" y="3313748"/>
              <a:ext cx="7584043" cy="1340406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13" name="Text 10"/>
            <p:cNvSpPr/>
            <p:nvPr/>
          </p:nvSpPr>
          <p:spPr>
            <a:xfrm>
              <a:off x="6488192" y="3453884"/>
              <a:ext cx="818436" cy="106013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Logistic Regression</a:t>
              </a:r>
              <a:endParaRPr lang="en-US" sz="170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7755969" y="3453884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85%</a:t>
              </a:r>
              <a:endParaRPr lang="en-US" sz="17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9019937" y="3453884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83%</a:t>
              </a:r>
              <a:endParaRPr lang="en-US" sz="1700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10283904" y="3453884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87%</a:t>
              </a:r>
              <a:endParaRPr lang="en-US" sz="170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11547872" y="3453884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85%</a:t>
              </a:r>
              <a:endParaRPr lang="en-US" sz="170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12811839" y="3453884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0.1s</a:t>
              </a:r>
              <a:endParaRPr lang="en-US" sz="1700" dirty="0"/>
            </a:p>
          </p:txBody>
        </p:sp>
        <p:sp>
          <p:nvSpPr>
            <p:cNvPr id="19" name="Shape 16"/>
            <p:cNvSpPr/>
            <p:nvPr/>
          </p:nvSpPr>
          <p:spPr>
            <a:xfrm>
              <a:off x="6267093" y="4654153"/>
              <a:ext cx="7584043" cy="987028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20" name="Text 17"/>
            <p:cNvSpPr/>
            <p:nvPr/>
          </p:nvSpPr>
          <p:spPr>
            <a:xfrm>
              <a:off x="6488192" y="4794290"/>
              <a:ext cx="818436" cy="70675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Naive Bayes</a:t>
              </a:r>
              <a:endParaRPr lang="en-US" sz="1700" dirty="0"/>
            </a:p>
          </p:txBody>
        </p:sp>
        <p:sp>
          <p:nvSpPr>
            <p:cNvPr id="21" name="Text 18"/>
            <p:cNvSpPr/>
            <p:nvPr/>
          </p:nvSpPr>
          <p:spPr>
            <a:xfrm>
              <a:off x="7755969" y="4794290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87%</a:t>
              </a:r>
              <a:endParaRPr lang="en-US" sz="1700" dirty="0"/>
            </a:p>
          </p:txBody>
        </p:sp>
        <p:sp>
          <p:nvSpPr>
            <p:cNvPr id="22" name="Text 19"/>
            <p:cNvSpPr/>
            <p:nvPr/>
          </p:nvSpPr>
          <p:spPr>
            <a:xfrm>
              <a:off x="9019937" y="4794290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86%</a:t>
              </a:r>
              <a:endParaRPr lang="en-US" sz="1700" dirty="0"/>
            </a:p>
          </p:txBody>
        </p:sp>
        <p:sp>
          <p:nvSpPr>
            <p:cNvPr id="23" name="Text 20"/>
            <p:cNvSpPr/>
            <p:nvPr/>
          </p:nvSpPr>
          <p:spPr>
            <a:xfrm>
              <a:off x="10283904" y="4794290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89%</a:t>
              </a:r>
              <a:endParaRPr lang="en-US" sz="1700" dirty="0"/>
            </a:p>
          </p:txBody>
        </p:sp>
        <p:sp>
          <p:nvSpPr>
            <p:cNvPr id="24" name="Text 21"/>
            <p:cNvSpPr/>
            <p:nvPr/>
          </p:nvSpPr>
          <p:spPr>
            <a:xfrm>
              <a:off x="11547872" y="4794290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88%</a:t>
              </a:r>
              <a:endParaRPr lang="en-US" sz="1700" dirty="0"/>
            </a:p>
          </p:txBody>
        </p:sp>
        <p:sp>
          <p:nvSpPr>
            <p:cNvPr id="25" name="Text 22"/>
            <p:cNvSpPr/>
            <p:nvPr/>
          </p:nvSpPr>
          <p:spPr>
            <a:xfrm>
              <a:off x="12811839" y="4794290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0.05s</a:t>
              </a:r>
              <a:endParaRPr lang="en-US" sz="1700" dirty="0"/>
            </a:p>
          </p:txBody>
        </p:sp>
        <p:sp>
          <p:nvSpPr>
            <p:cNvPr id="26" name="Shape 23"/>
            <p:cNvSpPr/>
            <p:nvPr/>
          </p:nvSpPr>
          <p:spPr>
            <a:xfrm>
              <a:off x="6267093" y="5641181"/>
              <a:ext cx="7584043" cy="633651"/>
            </a:xfrm>
            <a:prstGeom prst="rect">
              <a:avLst/>
            </a:prstGeom>
            <a:solidFill>
              <a:srgbClr val="000000">
                <a:alpha val="4000"/>
              </a:srgbClr>
            </a:solidFill>
            <a:ln/>
          </p:spPr>
        </p:sp>
        <p:sp>
          <p:nvSpPr>
            <p:cNvPr id="27" name="Text 24"/>
            <p:cNvSpPr/>
            <p:nvPr/>
          </p:nvSpPr>
          <p:spPr>
            <a:xfrm>
              <a:off x="6488192" y="5781318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SVM</a:t>
              </a:r>
              <a:endParaRPr lang="en-US" sz="1700" dirty="0"/>
            </a:p>
          </p:txBody>
        </p:sp>
        <p:sp>
          <p:nvSpPr>
            <p:cNvPr id="28" name="Text 25"/>
            <p:cNvSpPr/>
            <p:nvPr/>
          </p:nvSpPr>
          <p:spPr>
            <a:xfrm>
              <a:off x="7755969" y="578131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84%</a:t>
              </a:r>
              <a:endParaRPr lang="en-US" sz="1700" dirty="0"/>
            </a:p>
          </p:txBody>
        </p:sp>
        <p:sp>
          <p:nvSpPr>
            <p:cNvPr id="29" name="Text 26"/>
            <p:cNvSpPr/>
            <p:nvPr/>
          </p:nvSpPr>
          <p:spPr>
            <a:xfrm>
              <a:off x="9019937" y="578131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82%</a:t>
              </a:r>
              <a:endParaRPr lang="en-US" sz="1700" dirty="0"/>
            </a:p>
          </p:txBody>
        </p:sp>
        <p:sp>
          <p:nvSpPr>
            <p:cNvPr id="30" name="Text 27"/>
            <p:cNvSpPr/>
            <p:nvPr/>
          </p:nvSpPr>
          <p:spPr>
            <a:xfrm>
              <a:off x="10283904" y="578131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86%</a:t>
              </a:r>
              <a:endParaRPr lang="en-US" sz="1700" dirty="0"/>
            </a:p>
          </p:txBody>
        </p:sp>
        <p:sp>
          <p:nvSpPr>
            <p:cNvPr id="31" name="Text 28"/>
            <p:cNvSpPr/>
            <p:nvPr/>
          </p:nvSpPr>
          <p:spPr>
            <a:xfrm>
              <a:off x="11547872" y="578131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84%</a:t>
              </a:r>
              <a:endParaRPr lang="en-US" sz="1700" dirty="0"/>
            </a:p>
          </p:txBody>
        </p:sp>
        <p:sp>
          <p:nvSpPr>
            <p:cNvPr id="32" name="Text 29"/>
            <p:cNvSpPr/>
            <p:nvPr/>
          </p:nvSpPr>
          <p:spPr>
            <a:xfrm>
              <a:off x="12811839" y="5781318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0.5s</a:t>
              </a:r>
              <a:endParaRPr lang="en-US" sz="1700" dirty="0"/>
            </a:p>
          </p:txBody>
        </p:sp>
        <p:sp>
          <p:nvSpPr>
            <p:cNvPr id="33" name="Shape 30"/>
            <p:cNvSpPr/>
            <p:nvPr/>
          </p:nvSpPr>
          <p:spPr>
            <a:xfrm>
              <a:off x="6267093" y="6274832"/>
              <a:ext cx="7584043" cy="1340406"/>
            </a:xfrm>
            <a:prstGeom prst="rect">
              <a:avLst/>
            </a:prstGeom>
            <a:solidFill>
              <a:srgbClr val="FFFFFF">
                <a:alpha val="4000"/>
              </a:srgbClr>
            </a:solidFill>
            <a:ln/>
          </p:spPr>
        </p:sp>
        <p:sp>
          <p:nvSpPr>
            <p:cNvPr id="34" name="Text 31"/>
            <p:cNvSpPr/>
            <p:nvPr/>
          </p:nvSpPr>
          <p:spPr>
            <a:xfrm>
              <a:off x="6488192" y="6414968"/>
              <a:ext cx="818436" cy="106013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Random Forest</a:t>
              </a:r>
              <a:endParaRPr lang="en-US" sz="1700" dirty="0"/>
            </a:p>
          </p:txBody>
        </p:sp>
        <p:sp>
          <p:nvSpPr>
            <p:cNvPr id="35" name="Text 32"/>
            <p:cNvSpPr/>
            <p:nvPr/>
          </p:nvSpPr>
          <p:spPr>
            <a:xfrm>
              <a:off x="7755969" y="641496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86%</a:t>
              </a:r>
              <a:endParaRPr lang="en-US" sz="1700" dirty="0"/>
            </a:p>
          </p:txBody>
        </p:sp>
        <p:sp>
          <p:nvSpPr>
            <p:cNvPr id="36" name="Text 33"/>
            <p:cNvSpPr/>
            <p:nvPr/>
          </p:nvSpPr>
          <p:spPr>
            <a:xfrm>
              <a:off x="9019937" y="641496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85%</a:t>
              </a:r>
              <a:endParaRPr lang="en-US" sz="1700" dirty="0"/>
            </a:p>
          </p:txBody>
        </p:sp>
        <p:sp>
          <p:nvSpPr>
            <p:cNvPr id="37" name="Text 34"/>
            <p:cNvSpPr/>
            <p:nvPr/>
          </p:nvSpPr>
          <p:spPr>
            <a:xfrm>
              <a:off x="10283904" y="641496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88%</a:t>
              </a:r>
              <a:endParaRPr lang="en-US" sz="1700" dirty="0"/>
            </a:p>
          </p:txBody>
        </p:sp>
        <p:sp>
          <p:nvSpPr>
            <p:cNvPr id="38" name="Text 35"/>
            <p:cNvSpPr/>
            <p:nvPr/>
          </p:nvSpPr>
          <p:spPr>
            <a:xfrm>
              <a:off x="11547872" y="6414968"/>
              <a:ext cx="81462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87%</a:t>
              </a:r>
              <a:endParaRPr lang="en-US" sz="1700" dirty="0"/>
            </a:p>
          </p:txBody>
        </p:sp>
        <p:sp>
          <p:nvSpPr>
            <p:cNvPr id="39" name="Text 36"/>
            <p:cNvSpPr/>
            <p:nvPr/>
          </p:nvSpPr>
          <p:spPr>
            <a:xfrm>
              <a:off x="12811839" y="6414968"/>
              <a:ext cx="818436" cy="35337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750"/>
                </a:lnSpc>
                <a:buNone/>
              </a:pPr>
              <a:r>
                <a:rPr lang="en-US" sz="1700" dirty="0">
                  <a:solidFill>
                    <a:srgbClr val="D7E5D8"/>
                  </a:solidFill>
                  <a:latin typeface="Syne" pitchFamily="34" charset="0"/>
                  <a:ea typeface="Syne" pitchFamily="34" charset="-122"/>
                  <a:cs typeface="Syne" pitchFamily="34" charset="-120"/>
                </a:rPr>
                <a:t>0.2s</a:t>
              </a:r>
              <a:endParaRPr lang="en-US" sz="1700" dirty="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100553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Deep Learning Models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9426" y="2585680"/>
            <a:ext cx="150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473285"/>
            <a:ext cx="53200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Single Layer Perceptron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6D9121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12275" y="3787378"/>
            <a:ext cx="2843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587472"/>
            <a:ext cx="5163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Multi-Layer Perceptron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077891"/>
            <a:ext cx="51638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SIGMOID, RELU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6D9121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04893" y="5151001"/>
            <a:ext cx="29896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702266" y="4951095"/>
            <a:ext cx="56583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Optimization Techniques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5441513"/>
            <a:ext cx="56583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ADAM vs. SGD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6D9121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899297" y="6514624"/>
            <a:ext cx="31003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509272" y="6314718"/>
            <a:ext cx="32582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Regularization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805136"/>
            <a:ext cx="32582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Dropout, Batch Normalization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930A670-989D-F399-5D32-6BD2774DA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308584"/>
              </p:ext>
            </p:extLst>
          </p:nvPr>
        </p:nvGraphicFramePr>
        <p:xfrm>
          <a:off x="829340" y="1116418"/>
          <a:ext cx="11738344" cy="6198781"/>
        </p:xfrm>
        <a:graphic>
          <a:graphicData uri="http://schemas.openxmlformats.org/drawingml/2006/table">
            <a:tbl>
              <a:tblPr firstRow="1" firstCol="1" bandRow="1">
                <a:tableStyleId>{125E5076-3810-47DD-B79F-674D7AD40C01}</a:tableStyleId>
              </a:tblPr>
              <a:tblGrid>
                <a:gridCol w="2312636">
                  <a:extLst>
                    <a:ext uri="{9D8B030D-6E8A-4147-A177-3AD203B41FA5}">
                      <a16:colId xmlns:a16="http://schemas.microsoft.com/office/drawing/2014/main" val="3136429213"/>
                    </a:ext>
                  </a:extLst>
                </a:gridCol>
                <a:gridCol w="1717304">
                  <a:extLst>
                    <a:ext uri="{9D8B030D-6E8A-4147-A177-3AD203B41FA5}">
                      <a16:colId xmlns:a16="http://schemas.microsoft.com/office/drawing/2014/main" val="1630712836"/>
                    </a:ext>
                  </a:extLst>
                </a:gridCol>
                <a:gridCol w="1408189">
                  <a:extLst>
                    <a:ext uri="{9D8B030D-6E8A-4147-A177-3AD203B41FA5}">
                      <a16:colId xmlns:a16="http://schemas.microsoft.com/office/drawing/2014/main" val="1859165845"/>
                    </a:ext>
                  </a:extLst>
                </a:gridCol>
                <a:gridCol w="1923380">
                  <a:extLst>
                    <a:ext uri="{9D8B030D-6E8A-4147-A177-3AD203B41FA5}">
                      <a16:colId xmlns:a16="http://schemas.microsoft.com/office/drawing/2014/main" val="3344381374"/>
                    </a:ext>
                  </a:extLst>
                </a:gridCol>
                <a:gridCol w="2129456">
                  <a:extLst>
                    <a:ext uri="{9D8B030D-6E8A-4147-A177-3AD203B41FA5}">
                      <a16:colId xmlns:a16="http://schemas.microsoft.com/office/drawing/2014/main" val="2650774783"/>
                    </a:ext>
                  </a:extLst>
                </a:gridCol>
                <a:gridCol w="2247379">
                  <a:extLst>
                    <a:ext uri="{9D8B030D-6E8A-4147-A177-3AD203B41FA5}">
                      <a16:colId xmlns:a16="http://schemas.microsoft.com/office/drawing/2014/main" val="2574721276"/>
                    </a:ext>
                  </a:extLst>
                </a:gridCol>
              </a:tblGrid>
              <a:tr h="6668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Precision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Recall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Weighted F1-Score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CPU Time (Total)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Wall Time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99911150"/>
                  </a:ext>
                </a:extLst>
              </a:tr>
              <a:tr h="666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Single Layer Perceptron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52.5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38.5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80739239"/>
                  </a:ext>
                </a:extLst>
              </a:tr>
              <a:tr h="6185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SIGMOID + ADAM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 min 22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 min 39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38023243"/>
                  </a:ext>
                </a:extLst>
              </a:tr>
              <a:tr h="6185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SIGMOID + SGD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min 21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min 11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96160583"/>
                  </a:ext>
                </a:extLst>
              </a:tr>
              <a:tr h="6185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 + ADAM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0.8839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0.8896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0.8856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 min 5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 min 38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53067823"/>
                  </a:ext>
                </a:extLst>
              </a:tr>
              <a:tr h="3420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 + SGD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 min 12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min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107809372"/>
                  </a:ext>
                </a:extLst>
              </a:tr>
              <a:tr h="666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SIGMOID + BN + ADAM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 min 34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min 27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77964828"/>
                  </a:ext>
                </a:extLst>
              </a:tr>
              <a:tr h="666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SIGMOID + BN + SGD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0.0303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0.1741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0.0517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 min 43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min 47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41172800"/>
                  </a:ext>
                </a:extLst>
              </a:tr>
              <a:tr h="666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 + DROPOUT + ADAM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0.8836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0.8892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0.8854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 min 58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min 25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3280735"/>
                  </a:ext>
                </a:extLst>
              </a:tr>
              <a:tr h="6668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 + DROPOUT + SGD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0.8368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0.8307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0.7600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min 40 s</a:t>
                      </a:r>
                      <a:endParaRPr lang="en-US" sz="11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min 13 s</a:t>
                      </a:r>
                      <a:endParaRPr lang="en-US" sz="11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12911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604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384</Words>
  <Application>Microsoft Office PowerPoint</Application>
  <PresentationFormat>Custom</PresentationFormat>
  <Paragraphs>151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Syne Extra Bold</vt:lpstr>
      <vt:lpstr>Arial</vt:lpstr>
      <vt:lpstr>Syne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pankaj devikar</cp:lastModifiedBy>
  <cp:revision>4</cp:revision>
  <dcterms:created xsi:type="dcterms:W3CDTF">2024-12-08T16:24:09Z</dcterms:created>
  <dcterms:modified xsi:type="dcterms:W3CDTF">2024-12-08T16:37:00Z</dcterms:modified>
</cp:coreProperties>
</file>